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56" r:id="rId2"/>
    <p:sldId id="257" r:id="rId3"/>
    <p:sldId id="293" r:id="rId4"/>
    <p:sldId id="294" r:id="rId5"/>
    <p:sldId id="291" r:id="rId6"/>
    <p:sldId id="262" r:id="rId7"/>
    <p:sldId id="295" r:id="rId8"/>
    <p:sldId id="292" r:id="rId9"/>
    <p:sldId id="296" r:id="rId10"/>
    <p:sldId id="265" r:id="rId11"/>
    <p:sldId id="288" r:id="rId12"/>
    <p:sldId id="270" r:id="rId13"/>
    <p:sldId id="289" r:id="rId14"/>
    <p:sldId id="267" r:id="rId1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07" autoAdjust="0"/>
    <p:restoredTop sz="94660"/>
  </p:normalViewPr>
  <p:slideViewPr>
    <p:cSldViewPr snapToGrid="0">
      <p:cViewPr varScale="1">
        <p:scale>
          <a:sx n="72" d="100"/>
          <a:sy n="72" d="100"/>
        </p:scale>
        <p:origin x="456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11E9E-CA8F-4A58-AA37-D999824B6AEA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80643-1DB0-4AF6-8D5E-5452EFC0E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02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3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2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0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5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5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6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0.m4a"/><Relationship Id="rId7" Type="http://schemas.openxmlformats.org/officeDocument/2006/relationships/image" Target="../media/image3.png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0.m4a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1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13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media" Target="../media/media4.m4a"/><Relationship Id="rId7" Type="http://schemas.openxmlformats.org/officeDocument/2006/relationships/image" Target="../media/image3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4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4.m4a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media" Target="../media/media6.m4a"/><Relationship Id="rId7" Type="http://schemas.openxmlformats.org/officeDocument/2006/relationships/image" Target="../media/image3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6.m4a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8.m4a"/><Relationship Id="rId7" Type="http://schemas.openxmlformats.org/officeDocument/2006/relationships/image" Target="../media/image3.png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8.m4a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4 Shopping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FF0000"/>
                </a:solidFill>
              </a:rPr>
              <a:t>购物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89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III: Shopping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模块三：买东西</a:t>
            </a:r>
            <a:br>
              <a:rPr lang="en-US" dirty="0"/>
            </a:br>
            <a:endParaRPr lang="en-US" dirty="0"/>
          </a:p>
        </p:txBody>
      </p:sp>
      <p:pic>
        <p:nvPicPr>
          <p:cNvPr id="10" name="Content Placeholder 9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99120" y="1825625"/>
            <a:ext cx="10193759" cy="4351338"/>
          </a:xfrm>
          <a:prstGeom prst="rect">
            <a:avLst/>
          </a:prstGeom>
        </p:spPr>
      </p:pic>
      <p:pic>
        <p:nvPicPr>
          <p:cNvPr id="11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10875" y="5824537"/>
            <a:ext cx="304800" cy="304800"/>
          </a:xfrm>
          <a:prstGeom prst="rect">
            <a:avLst/>
          </a:prstGeom>
        </p:spPr>
      </p:pic>
      <p:pic>
        <p:nvPicPr>
          <p:cNvPr id="13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57987" y="582453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99221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38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372" fill="hold"/>
                                        <p:tgtEl>
                                          <p:spTgt spid="1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3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3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III: Shopping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模块三：买东西</a:t>
            </a:r>
            <a:endParaRPr lang="en-US" dirty="0"/>
          </a:p>
        </p:txBody>
      </p:sp>
      <p:pic>
        <p:nvPicPr>
          <p:cNvPr id="13" name="Content Placeholder 12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33450" y="2029619"/>
            <a:ext cx="10325100" cy="3943350"/>
          </a:xfrm>
          <a:prstGeom prst="rect">
            <a:avLst/>
          </a:prstGeom>
        </p:spPr>
      </p:pic>
      <p:pic>
        <p:nvPicPr>
          <p:cNvPr id="1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96587" y="5553075"/>
            <a:ext cx="304800" cy="304800"/>
          </a:xfrm>
          <a:prstGeom prst="rect">
            <a:avLst/>
          </a:prstGeom>
        </p:spPr>
      </p:pic>
      <p:pic>
        <p:nvPicPr>
          <p:cNvPr id="1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7062787" y="555307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507605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1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480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3146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5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IV: Bargaining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模块四：讨价还价</a:t>
            </a:r>
            <a:endParaRPr lang="en-US" dirty="0">
              <a:solidFill>
                <a:srgbClr val="C00000"/>
              </a:solidFill>
            </a:endParaRPr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95350" y="2005806"/>
            <a:ext cx="10401300" cy="3990975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810875" y="5629275"/>
            <a:ext cx="304800" cy="3048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00838" y="5629275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33738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03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1125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IV: Bargaining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模块四：讨价还价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23925" y="2386806"/>
            <a:ext cx="10344150" cy="3228975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68012" y="5205413"/>
            <a:ext cx="304800" cy="3048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16710" y="520541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20371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084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57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160675543"/>
              </p:ext>
            </p:extLst>
          </p:nvPr>
        </p:nvGraphicFramePr>
        <p:xfrm>
          <a:off x="838200" y="1418897"/>
          <a:ext cx="9919401" cy="41633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9919401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777136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3386221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dirty="0"/>
                        <a:t>Students</a:t>
                      </a:r>
                      <a:r>
                        <a:rPr lang="en-US" sz="1800" baseline="0" dirty="0"/>
                        <a:t> bring their items to resale in class;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zh-CN" sz="1800" baseline="0" dirty="0">
                          <a:solidFill>
                            <a:schemeClr val="tx1"/>
                          </a:solidFill>
                        </a:rPr>
                        <a:t>Put price tag on each items;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zh-CN" sz="1800" baseline="0" dirty="0">
                          <a:solidFill>
                            <a:schemeClr val="tx1"/>
                          </a:solidFill>
                        </a:rPr>
                        <a:t>Use printed Chinese currency to shop;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zh-CN" sz="1800" baseline="0" dirty="0">
                          <a:solidFill>
                            <a:schemeClr val="tx1"/>
                          </a:solidFill>
                        </a:rPr>
                        <a:t>Each student have 200RMB;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altLang="zh-CN" sz="1800" baseline="0" dirty="0">
                          <a:solidFill>
                            <a:schemeClr val="tx1"/>
                          </a:solidFill>
                        </a:rPr>
                        <a:t>Students should spend their money, with no more than 30RMB left. </a:t>
                      </a:r>
                    </a:p>
                    <a:p>
                      <a:pPr marL="0" indent="0">
                        <a:buFontTx/>
                        <a:buNone/>
                      </a:pPr>
                      <a:endParaRPr lang="en-US" altLang="zh-CN" dirty="0">
                        <a:solidFill>
                          <a:schemeClr val="tx1"/>
                        </a:solidFill>
                      </a:endParaRPr>
                    </a:p>
                    <a:p>
                      <a:pPr marL="285750" indent="-285750">
                        <a:buFontTx/>
                        <a:buChar char="-"/>
                      </a:pPr>
                      <a:endParaRPr lang="en-US" altLang="zh-CN" sz="1800" baseline="0" dirty="0"/>
                    </a:p>
                    <a:p>
                      <a:pPr marL="285750" indent="-285750">
                        <a:buFontTx/>
                        <a:buChar char="-"/>
                      </a:pPr>
                      <a:endParaRPr lang="en-US" sz="1800" dirty="0"/>
                    </a:p>
                    <a:p>
                      <a:endParaRPr lang="en-US" sz="1800" dirty="0"/>
                    </a:p>
                    <a:p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5692693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38352" y="326964"/>
            <a:ext cx="10515600" cy="3459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3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 : Open Hours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模块一：营业时间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46146" y="1690687"/>
            <a:ext cx="10193342" cy="4698711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48962" y="6010274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538912" y="593219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0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0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003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073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Module I : Open Hours</a:t>
            </a:r>
            <a:br>
              <a:rPr lang="en-US" sz="3200" dirty="0">
                <a:solidFill>
                  <a:srgbClr val="C00000"/>
                </a:solidFill>
              </a:rPr>
            </a:br>
            <a:r>
              <a:rPr lang="zh-CN" altLang="en-US" sz="3200" dirty="0">
                <a:solidFill>
                  <a:srgbClr val="C00000"/>
                </a:solidFill>
              </a:rPr>
              <a:t>模块一：营业时间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00124" y="1247776"/>
            <a:ext cx="10353675" cy="529113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48999" y="6196014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15137" y="615791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5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564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677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83021" y="365125"/>
            <a:ext cx="10570779" cy="969689"/>
          </a:xfrm>
        </p:spPr>
        <p:txBody>
          <a:bodyPr/>
          <a:lstStyle/>
          <a:p>
            <a:r>
              <a:rPr lang="en-US" dirty="0"/>
              <a:t>Exercise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418897"/>
            <a:ext cx="10515600" cy="4663473"/>
          </a:xfrm>
        </p:spPr>
        <p:txBody>
          <a:bodyPr/>
          <a:lstStyle/>
          <a:p>
            <a:pPr marL="0" indent="0">
              <a:buNone/>
            </a:pPr>
            <a:r>
              <a:rPr lang="en-US" altLang="zh-CN" dirty="0"/>
              <a:t>Questions:</a:t>
            </a:r>
          </a:p>
          <a:p>
            <a:pPr marL="0" indent="0">
              <a:buNone/>
            </a:pPr>
            <a:r>
              <a:rPr lang="en-US" altLang="zh-CN" dirty="0"/>
              <a:t>-X</a:t>
            </a:r>
            <a:r>
              <a:rPr lang="zh-CN" altLang="en-US" dirty="0"/>
              <a:t>几点开门？</a:t>
            </a:r>
            <a:endParaRPr lang="en-US" altLang="zh-CN" dirty="0"/>
          </a:p>
          <a:p>
            <a:pPr>
              <a:buFontTx/>
              <a:buChar char="-"/>
            </a:pPr>
            <a:r>
              <a:rPr lang="en-US" altLang="zh-CN" dirty="0"/>
              <a:t>X</a:t>
            </a:r>
            <a:r>
              <a:rPr lang="zh-CN" altLang="en-US" dirty="0"/>
              <a:t>每天都开门吗？</a:t>
            </a:r>
            <a:endParaRPr lang="en-US" altLang="zh-CN" dirty="0"/>
          </a:p>
          <a:p>
            <a:pPr>
              <a:buFontTx/>
              <a:buChar char="-"/>
            </a:pPr>
            <a:r>
              <a:rPr lang="en-US" altLang="zh-CN" dirty="0"/>
              <a:t>X</a:t>
            </a:r>
            <a:r>
              <a:rPr lang="zh-CN" altLang="en-US" dirty="0"/>
              <a:t>星期天开门吗？</a:t>
            </a:r>
            <a:endParaRPr lang="en-US" altLang="zh-CN" dirty="0"/>
          </a:p>
          <a:p>
            <a:pPr>
              <a:buFontTx/>
              <a:buChar char="-"/>
            </a:pPr>
            <a:r>
              <a:rPr lang="en-US" altLang="zh-CN" dirty="0"/>
              <a:t>X</a:t>
            </a:r>
            <a:r>
              <a:rPr lang="zh-CN" altLang="en-US" dirty="0"/>
              <a:t>哪天开门？</a:t>
            </a:r>
            <a:endParaRPr lang="en-US" altLang="zh-CN" dirty="0"/>
          </a:p>
          <a:p>
            <a:pPr marL="0" indent="0">
              <a:buNone/>
            </a:pPr>
            <a:endParaRPr lang="en-US" altLang="zh-CN" dirty="0"/>
          </a:p>
        </p:txBody>
      </p:sp>
      <p:graphicFrame>
        <p:nvGraphicFramePr>
          <p:cNvPr id="5" name="Content Placeholder 7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10908131"/>
              </p:ext>
            </p:extLst>
          </p:nvPr>
        </p:nvGraphicFramePr>
        <p:xfrm>
          <a:off x="4897821" y="1397000"/>
          <a:ext cx="6038467" cy="1461839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6038467">
                  <a:extLst>
                    <a:ext uri="{9D8B030D-6E8A-4147-A177-3AD203B41FA5}">
                      <a16:colId xmlns:a16="http://schemas.microsoft.com/office/drawing/2014/main" val="3855042604"/>
                    </a:ext>
                  </a:extLst>
                </a:gridCol>
              </a:tblGrid>
              <a:tr h="341563">
                <a:tc>
                  <a:txBody>
                    <a:bodyPr/>
                    <a:lstStyle/>
                    <a:p>
                      <a:r>
                        <a:rPr lang="en-US" sz="2400" dirty="0"/>
                        <a:t>Communication:</a:t>
                      </a:r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2319022235"/>
                  </a:ext>
                </a:extLst>
              </a:tr>
              <a:tr h="1004637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Students pair up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sz="1800" baseline="0" dirty="0"/>
                        <a:t>Students ask questions to find out the info that fill in the form.</a:t>
                      </a:r>
                      <a:endParaRPr lang="en-US" sz="1800" dirty="0"/>
                    </a:p>
                  </a:txBody>
                  <a:tcPr marT="45721" marB="45721"/>
                </a:tc>
                <a:extLst>
                  <a:ext uri="{0D108BD9-81ED-4DB2-BD59-A6C34878D82A}">
                    <a16:rowId xmlns:a16="http://schemas.microsoft.com/office/drawing/2014/main" val="3513282803"/>
                  </a:ext>
                </a:extLst>
              </a:tr>
            </a:tbl>
          </a:graphicData>
        </a:graphic>
      </p:graphicFrame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887285446"/>
              </p:ext>
            </p:extLst>
          </p:nvPr>
        </p:nvGraphicFramePr>
        <p:xfrm>
          <a:off x="4897819" y="2957384"/>
          <a:ext cx="6038468" cy="29921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019234">
                  <a:extLst>
                    <a:ext uri="{9D8B030D-6E8A-4147-A177-3AD203B41FA5}">
                      <a16:colId xmlns:a16="http://schemas.microsoft.com/office/drawing/2014/main" val="3890230261"/>
                    </a:ext>
                  </a:extLst>
                </a:gridCol>
                <a:gridCol w="3019234">
                  <a:extLst>
                    <a:ext uri="{9D8B030D-6E8A-4147-A177-3AD203B41FA5}">
                      <a16:colId xmlns:a16="http://schemas.microsoft.com/office/drawing/2014/main" val="3916129898"/>
                    </a:ext>
                  </a:extLst>
                </a:gridCol>
              </a:tblGrid>
              <a:tr h="345989">
                <a:tc>
                  <a:txBody>
                    <a:bodyPr/>
                    <a:lstStyle/>
                    <a:p>
                      <a:r>
                        <a:rPr lang="zh-CN" altLang="en-US" dirty="0"/>
                        <a:t>学生</a:t>
                      </a:r>
                      <a:r>
                        <a:rPr lang="en-US" altLang="zh-CN" dirty="0"/>
                        <a:t>A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学生</a:t>
                      </a:r>
                      <a:r>
                        <a:rPr lang="en-US" altLang="zh-CN" dirty="0"/>
                        <a:t>B</a:t>
                      </a:r>
                      <a:endParaRPr lang="en-US" dirty="0"/>
                    </a:p>
                  </a:txBody>
                  <a:tcPr>
                    <a:solidFill>
                      <a:schemeClr val="accent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148553854"/>
                  </a:ext>
                </a:extLst>
              </a:tr>
              <a:tr h="262638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413671263"/>
                  </a:ext>
                </a:extLst>
              </a:tr>
            </a:tbl>
          </a:graphicData>
        </a:graphic>
      </p:graphicFrame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67705" y="3302737"/>
            <a:ext cx="2928263" cy="22077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75757" y="3302737"/>
            <a:ext cx="2880741" cy="2150490"/>
          </a:xfrm>
          <a:prstGeom prst="rect">
            <a:avLst/>
          </a:prstGeom>
        </p:spPr>
      </p:pic>
      <p:sp>
        <p:nvSpPr>
          <p:cNvPr id="11" name="Footer Placeholder 10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http://www.nipic.com/show/4/65/70156aac877feba7.html</a:t>
            </a:r>
          </a:p>
        </p:txBody>
      </p:sp>
    </p:spTree>
    <p:extLst>
      <p:ext uri="{BB962C8B-B14F-4D97-AF65-F5344CB8AC3E}">
        <p14:creationId xmlns:p14="http://schemas.microsoft.com/office/powerpoint/2010/main" val="29620767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II: Address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模块二：地址</a:t>
            </a:r>
            <a:br>
              <a:rPr lang="en-US" dirty="0"/>
            </a:br>
            <a:endParaRPr lang="en-US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01414" y="1820081"/>
            <a:ext cx="10515600" cy="3963033"/>
          </a:xfrm>
          <a:prstGeom prst="rect">
            <a:avLst/>
          </a:prstGeom>
        </p:spPr>
      </p:pic>
      <p:pic>
        <p:nvPicPr>
          <p:cNvPr id="8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944225" y="5319713"/>
            <a:ext cx="304800" cy="304800"/>
          </a:xfrm>
          <a:prstGeom prst="rect">
            <a:avLst/>
          </a:prstGeom>
        </p:spPr>
      </p:pic>
      <p:pic>
        <p:nvPicPr>
          <p:cNvPr id="9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19913" y="531971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5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796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630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II: Address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模块二：地址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2079925"/>
            <a:ext cx="10515600" cy="3842737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049000" y="5617862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38950" y="552926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40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9536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4137102358"/>
              </p:ext>
            </p:extLst>
          </p:nvPr>
        </p:nvGraphicFramePr>
        <p:xfrm>
          <a:off x="510746" y="1825625"/>
          <a:ext cx="3274540" cy="18338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274540">
                  <a:extLst>
                    <a:ext uri="{9D8B030D-6E8A-4147-A177-3AD203B41FA5}">
                      <a16:colId xmlns:a16="http://schemas.microsoft.com/office/drawing/2014/main" val="3038028384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Communication: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14555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Students pair up</a:t>
                      </a:r>
                    </a:p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Students</a:t>
                      </a:r>
                      <a:r>
                        <a:rPr lang="en-US" baseline="0" dirty="0"/>
                        <a:t> ask questions to </a:t>
                      </a:r>
                      <a:r>
                        <a:rPr lang="en-US" dirty="0"/>
                        <a:t> locates</a:t>
                      </a:r>
                      <a:r>
                        <a:rPr lang="en-US" baseline="0" dirty="0"/>
                        <a:t> the following items,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Student A: </a:t>
                      </a:r>
                      <a:r>
                        <a:rPr lang="zh-CN" altLang="en-US" baseline="0" dirty="0"/>
                        <a:t>电视机、背包、啤酒</a:t>
                      </a:r>
                      <a:endParaRPr lang="en-US" baseline="0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Student B: </a:t>
                      </a:r>
                      <a:r>
                        <a:rPr lang="zh-CN" altLang="en-US" baseline="0" dirty="0"/>
                        <a:t>冰箱、裤子、面包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664322"/>
                  </a:ext>
                </a:extLst>
              </a:tr>
            </a:tbl>
          </a:graphicData>
        </a:graphic>
      </p:graphicFrame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https://www.19lou.com/forum-1419-thread-10851404885739484-1-1.html</a:t>
            </a: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50896" y="-1270"/>
            <a:ext cx="5541104" cy="6696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6615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Exercise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  <p:graphicFrame>
        <p:nvGraphicFramePr>
          <p:cNvPr id="5" name="Content Placeholder 3"/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63229203"/>
              </p:ext>
            </p:extLst>
          </p:nvPr>
        </p:nvGraphicFramePr>
        <p:xfrm>
          <a:off x="886983" y="1841499"/>
          <a:ext cx="7080679" cy="185896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7080679">
                  <a:extLst>
                    <a:ext uri="{9D8B030D-6E8A-4147-A177-3AD203B41FA5}">
                      <a16:colId xmlns:a16="http://schemas.microsoft.com/office/drawing/2014/main" val="3038028384"/>
                    </a:ext>
                  </a:extLst>
                </a:gridCol>
              </a:tblGrid>
              <a:tr h="375912">
                <a:tc>
                  <a:txBody>
                    <a:bodyPr/>
                    <a:lstStyle/>
                    <a:p>
                      <a:r>
                        <a:rPr lang="en-US" dirty="0"/>
                        <a:t>Communication: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41145556"/>
                  </a:ext>
                </a:extLst>
              </a:tr>
              <a:tr h="1483051">
                <a:tc>
                  <a:txBody>
                    <a:bodyPr/>
                    <a:lstStyle/>
                    <a:p>
                      <a:pPr marL="285750" indent="-285750">
                        <a:buFontTx/>
                        <a:buChar char="-"/>
                      </a:pPr>
                      <a:r>
                        <a:rPr lang="en-US" dirty="0"/>
                        <a:t>Students</a:t>
                      </a:r>
                      <a:r>
                        <a:rPr lang="en-US" baseline="0" dirty="0"/>
                        <a:t> search the address of the following establishments.</a:t>
                      </a:r>
                      <a:endParaRPr lang="en-US" dirty="0"/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U.S. Embassy in Beijing, China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The Palace Museum in Beijing, China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The Oriental Pearl Tower, Shanghai, China</a:t>
                      </a:r>
                    </a:p>
                    <a:p>
                      <a:pPr marL="0" indent="0">
                        <a:buFontTx/>
                        <a:buNone/>
                      </a:pPr>
                      <a:r>
                        <a:rPr lang="en-US" baseline="0" dirty="0"/>
                        <a:t>Terracotta Warriors and Horses Museum, Xi’an, China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536643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47366824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3365</TotalTime>
  <Words>247</Words>
  <Application>Microsoft Office PowerPoint</Application>
  <PresentationFormat>Widescreen</PresentationFormat>
  <Paragraphs>46</Paragraphs>
  <Slides>14</Slides>
  <Notes>0</Notes>
  <HiddenSlides>0</HiddenSlides>
  <MMClips>16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等线</vt:lpstr>
      <vt:lpstr>等线 Light</vt:lpstr>
      <vt:lpstr>Arial</vt:lpstr>
      <vt:lpstr>Calibri</vt:lpstr>
      <vt:lpstr>Calibri Light</vt:lpstr>
      <vt:lpstr>Office Theme</vt:lpstr>
      <vt:lpstr>Unit 4 Shopping</vt:lpstr>
      <vt:lpstr>PowerPoint Presentation</vt:lpstr>
      <vt:lpstr>Module I : Open Hours 模块一：营业时间</vt:lpstr>
      <vt:lpstr>Module I : Open Hours 模块一：营业时间</vt:lpstr>
      <vt:lpstr>Exercise</vt:lpstr>
      <vt:lpstr>Module II: Address 模块二：地址 </vt:lpstr>
      <vt:lpstr>Module II: Address 模块二：地址</vt:lpstr>
      <vt:lpstr>Exercise</vt:lpstr>
      <vt:lpstr>Exercise</vt:lpstr>
      <vt:lpstr>Module III: Shopping 模块三：买东西 </vt:lpstr>
      <vt:lpstr>Module III: Shopping 模块三：买东西</vt:lpstr>
      <vt:lpstr>Module IV: Bargaining 模块四：讨价还价</vt:lpstr>
      <vt:lpstr>Module IV: Bargaining 模块四：讨价还价 </vt:lpstr>
      <vt:lpstr>Exercise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checkout</dc:creator>
  <cp:lastModifiedBy>altiris</cp:lastModifiedBy>
  <cp:revision>63</cp:revision>
  <dcterms:created xsi:type="dcterms:W3CDTF">2018-11-12T22:20:54Z</dcterms:created>
  <dcterms:modified xsi:type="dcterms:W3CDTF">2021-01-02T05:21:09Z</dcterms:modified>
</cp:coreProperties>
</file>